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XX/XX/XXXX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960000" y="5226529"/>
            <a:ext cx="4320000" cy="1200000"/>
          </a:xfrm>
        </p:spPr>
        <p:txBody>
          <a:bodyPr anchor="b" anchorCtr="0"/>
          <a:lstStyle>
            <a:lvl1pPr>
              <a:defRPr sz="1533"/>
            </a:lvl1pPr>
          </a:lstStyle>
          <a:p>
            <a:r>
              <a:rPr lang="fr-FR" dirty="0"/>
              <a:t>Intitulé de la direction </a:t>
            </a:r>
            <a:br>
              <a:rPr lang="fr-FR" dirty="0"/>
            </a:br>
            <a:r>
              <a:rPr lang="fr-FR" dirty="0"/>
              <a:t>ou de l’organisme rattaché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CC9DF485-1DF0-5341-9B46-8B2B17FEB0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89557" y="134491"/>
            <a:ext cx="5222400" cy="518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6289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80000" y="3128061"/>
            <a:ext cx="11232000" cy="2769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333" b="1" cap="all" baseline="0"/>
            </a:lvl1pPr>
            <a:lvl2pPr marL="0" indent="0">
              <a:spcBef>
                <a:spcPts val="667"/>
              </a:spcBef>
              <a:spcAft>
                <a:spcPts val="0"/>
              </a:spcAft>
              <a:buNone/>
              <a:defRPr sz="2467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480000" y="6379200"/>
            <a:ext cx="11232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23DB3E6D-2AD1-0E49-963F-E4B7028AA8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40001" y="164637"/>
            <a:ext cx="2643601" cy="262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9827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9997" y="2522624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16000" y="2524800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351999" y="2524800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761181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412776"/>
            <a:ext cx="12192000" cy="5446424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984000"/>
            <a:ext cx="11232000" cy="53952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527987" indent="-527987">
              <a:buFont typeface="+mj-lt"/>
              <a:buAutoNum type="arabicPeriod"/>
              <a:defRPr sz="4333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560370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16000" y="240000"/>
            <a:ext cx="7296000" cy="480000"/>
          </a:xfrm>
        </p:spPr>
        <p:txBody>
          <a:bodyPr/>
          <a:lstStyle>
            <a:lvl1pPr marL="143996" indent="-143996" algn="r">
              <a:spcAft>
                <a:spcPts val="0"/>
              </a:spcAft>
              <a:buFont typeface="+mj-lt"/>
              <a:buAutoNum type="arabicPeriod"/>
              <a:defRPr sz="1000" b="1"/>
            </a:lvl1pPr>
            <a:lvl2pPr marL="143996" indent="-143996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100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999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16000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352000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xmlns="" val="3195892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479997" y="2448000"/>
            <a:ext cx="11232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16000" y="240000"/>
            <a:ext cx="7296000" cy="480000"/>
          </a:xfrm>
        </p:spPr>
        <p:txBody>
          <a:bodyPr/>
          <a:lstStyle>
            <a:lvl1pPr marL="143996" indent="-143996" algn="r">
              <a:spcAft>
                <a:spcPts val="0"/>
              </a:spcAft>
              <a:buFont typeface="+mj-lt"/>
              <a:buAutoNum type="arabicPeriod"/>
              <a:defRPr sz="1000" b="1"/>
            </a:lvl1pPr>
            <a:lvl2pPr marL="143996" indent="-143996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100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xmlns="" val="1020627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479999" y="1200000"/>
            <a:ext cx="11232000" cy="9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479999" y="2448000"/>
            <a:ext cx="11232000" cy="3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10152000" y="6378000"/>
            <a:ext cx="156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480000" y="6378000"/>
            <a:ext cx="7872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352000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480000" y="6379200"/>
            <a:ext cx="11232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8EA4463B-84D0-EC4C-A81F-2D75E03D7B3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431371" y="144000"/>
            <a:ext cx="912000" cy="9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6903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667"/>
        </a:spcAft>
        <a:buFont typeface="Arial" pitchFamily="34" charset="0"/>
        <a:buNone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35992" indent="-95998" algn="l" defTabSz="121917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itchFamily="34" charset="0"/>
        <a:buChar char="•"/>
        <a:defRPr sz="1267" kern="1200">
          <a:solidFill>
            <a:schemeClr val="tx1"/>
          </a:solidFill>
          <a:latin typeface="+mn-lt"/>
          <a:ea typeface="+mn-ea"/>
          <a:cs typeface="+mn-cs"/>
        </a:defRPr>
      </a:lvl2pPr>
      <a:lvl3pPr marL="575986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1133" kern="1200">
          <a:solidFill>
            <a:schemeClr val="tx1"/>
          </a:solidFill>
          <a:latin typeface="+mn-lt"/>
          <a:ea typeface="+mn-ea"/>
          <a:cs typeface="+mn-cs"/>
        </a:defRPr>
      </a:lvl3pPr>
      <a:lvl4pPr marL="815980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03972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9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LE Service en ligne orientation</a:t>
            </a:r>
            <a:endParaRPr lang="fr-FR" dirty="0"/>
          </a:p>
          <a:p>
            <a:pPr lvl="1"/>
            <a:r>
              <a:rPr lang="fr-FR" sz="3733" b="1" dirty="0"/>
              <a:t>Les 4 étapes à suivre en ligne pour demander une voie d’orientation après la 3</a:t>
            </a:r>
            <a:r>
              <a:rPr lang="fr-FR" sz="3733" b="1" baseline="30000" dirty="0"/>
              <a:t>e</a:t>
            </a:r>
            <a:r>
              <a:rPr lang="fr-FR" sz="3733" b="1" dirty="0"/>
              <a:t> </a:t>
            </a:r>
            <a:endParaRPr lang="fr-FR" sz="3733" b="1" baseline="30000" dirty="0"/>
          </a:p>
          <a:p>
            <a:pPr lvl="1"/>
            <a:endParaRPr lang="fr-FR" sz="3733" b="1" baseline="30000" dirty="0"/>
          </a:p>
          <a:p>
            <a:pPr lvl="1"/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1219170"/>
            <a:r>
              <a:rPr lang="fr-FR" cap="all" dirty="0">
                <a:solidFill>
                  <a:srgbClr val="000000"/>
                </a:solidFill>
                <a:latin typeface="Arial"/>
              </a:rPr>
              <a:t>2021-2022</a:t>
            </a:r>
          </a:p>
        </p:txBody>
      </p:sp>
    </p:spTree>
    <p:extLst>
      <p:ext uri="{BB962C8B-B14F-4D97-AF65-F5344CB8AC3E}">
        <p14:creationId xmlns:p14="http://schemas.microsoft.com/office/powerpoint/2010/main" xmlns="" val="116522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3608"/>
            <a:ext cx="12192000" cy="5514392"/>
          </a:xfrm>
          <a:prstGeom prst="rect">
            <a:avLst/>
          </a:prstGeom>
          <a:solidFill>
            <a:srgbClr val="6A8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2"/>
          <p:cNvSpPr>
            <a:spLocks noGrp="1"/>
          </p:cNvSpPr>
          <p:nvPr>
            <p:ph type="title"/>
          </p:nvPr>
        </p:nvSpPr>
        <p:spPr>
          <a:xfrm>
            <a:off x="479999" y="984000"/>
            <a:ext cx="11232000" cy="5395200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3. Validation des intentions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01307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61891" y="1280270"/>
            <a:ext cx="9307224" cy="26578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443335" y="3857104"/>
            <a:ext cx="3837720" cy="1841593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Le récapitulatif des intentions d’orientation saisies est affiché et doit être validé pour être enregistré</a:t>
            </a:r>
          </a:p>
        </p:txBody>
      </p:sp>
    </p:spTree>
    <p:extLst>
      <p:ext uri="{BB962C8B-B14F-4D97-AF65-F5344CB8AC3E}">
        <p14:creationId xmlns:p14="http://schemas.microsoft.com/office/powerpoint/2010/main" xmlns="" val="220823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3936" y="1116855"/>
            <a:ext cx="9364382" cy="29245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824622" y="4496696"/>
            <a:ext cx="5231934" cy="1261361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chemeClr val="tx1"/>
                </a:solidFill>
              </a:rPr>
              <a:t>Un courriel </a:t>
            </a:r>
            <a:r>
              <a:rPr lang="fr-FR" b="1" dirty="0">
                <a:solidFill>
                  <a:schemeClr val="tx1"/>
                </a:solidFill>
              </a:rPr>
              <a:t>avec le récapitulatif des intentions d’orientation saisies est transmis à chaque représentant </a:t>
            </a:r>
            <a:r>
              <a:rPr lang="fr-FR" b="1" dirty="0" smtClean="0">
                <a:solidFill>
                  <a:schemeClr val="tx1"/>
                </a:solidFill>
              </a:rPr>
              <a:t>légal</a:t>
            </a:r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275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92898"/>
            <a:ext cx="12192000" cy="5514392"/>
          </a:xfrm>
          <a:prstGeom prst="rect">
            <a:avLst/>
          </a:prstGeom>
          <a:solidFill>
            <a:srgbClr val="6A8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2"/>
          <p:cNvSpPr>
            <a:spLocks noGrp="1"/>
          </p:cNvSpPr>
          <p:nvPr>
            <p:ph type="title"/>
          </p:nvPr>
        </p:nvSpPr>
        <p:spPr>
          <a:xfrm>
            <a:off x="480000" y="844040"/>
            <a:ext cx="11232000" cy="5395200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4. </a:t>
            </a:r>
            <a:r>
              <a:rPr lang="fr-FR" dirty="0"/>
              <a:t>Consultation et accusé de réception de l’avis provisoire du conseil de classe 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07418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2606" y="174493"/>
            <a:ext cx="9669224" cy="4572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537750" y="4747131"/>
            <a:ext cx="4515556" cy="1471890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L’accusé de réception des avis du conseil de classe pourra être effectué indifféremment par l’un ou l’autre des représentants légaux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8694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343608"/>
            <a:ext cx="12192000" cy="5514392"/>
          </a:xfrm>
          <a:prstGeom prst="rect">
            <a:avLst/>
          </a:prstGeom>
          <a:solidFill>
            <a:srgbClr val="6A8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2"/>
          <p:cNvSpPr>
            <a:spLocks noGrp="1"/>
          </p:cNvSpPr>
          <p:nvPr>
            <p:ph type="title"/>
          </p:nvPr>
        </p:nvSpPr>
        <p:spPr>
          <a:xfrm>
            <a:off x="256063" y="722743"/>
            <a:ext cx="11232000" cy="5395200"/>
          </a:xfrm>
        </p:spPr>
        <p:txBody>
          <a:bodyPr/>
          <a:lstStyle/>
          <a:p>
            <a:r>
              <a:rPr lang="fr-FR" dirty="0" smtClean="0"/>
              <a:t>Connexion au service en ligne Orientation dans le portail Scolarité Services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sz="2133" dirty="0"/>
              <a:t>compatible avec tous types de supports, tablettes, smartphones, ordinateurs</a:t>
            </a:r>
            <a:r>
              <a:rPr lang="fr-FR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287493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534450" y="353292"/>
            <a:ext cx="9102020" cy="603150"/>
          </a:xfrm>
        </p:spPr>
        <p:txBody>
          <a:bodyPr/>
          <a:lstStyle/>
          <a:p>
            <a:r>
              <a:rPr lang="fr-FR" sz="2000" dirty="0"/>
              <a:t>Connexion au portail Scolarité s</a:t>
            </a:r>
            <a:r>
              <a:rPr lang="fr-FR" sz="2000" dirty="0" smtClean="0"/>
              <a:t>ervices </a:t>
            </a:r>
            <a:r>
              <a:rPr lang="fr-FR" sz="2000" dirty="0"/>
              <a:t>avec mon compte </a:t>
            </a:r>
            <a:r>
              <a:rPr lang="fr-FR" sz="2000" dirty="0" err="1"/>
              <a:t>Educonnect</a:t>
            </a:r>
            <a:r>
              <a:rPr lang="fr-FR" sz="2800" dirty="0"/>
              <a:t/>
            </a:r>
            <a:br>
              <a:rPr lang="fr-FR" sz="2800" dirty="0"/>
            </a:br>
            <a:endParaRPr lang="fr-FR" sz="28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14" t="3558" r="1333" b="13446"/>
          <a:stretch/>
        </p:blipFill>
        <p:spPr>
          <a:xfrm>
            <a:off x="1338892" y="1092692"/>
            <a:ext cx="9493136" cy="35578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2405191" y="4875633"/>
            <a:ext cx="8882919" cy="1591733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/>
            <a:endParaRPr lang="fr-FR" b="1" dirty="0" smtClean="0">
              <a:solidFill>
                <a:srgbClr val="000000"/>
              </a:solidFill>
            </a:endParaRPr>
          </a:p>
          <a:p>
            <a:pPr defTabSz="1219170"/>
            <a:r>
              <a:rPr lang="fr-FR" b="1" dirty="0" smtClean="0">
                <a:solidFill>
                  <a:srgbClr val="000000"/>
                </a:solidFill>
              </a:rPr>
              <a:t>le </a:t>
            </a:r>
            <a:r>
              <a:rPr lang="fr-FR" b="1" dirty="0">
                <a:solidFill>
                  <a:srgbClr val="000000"/>
                </a:solidFill>
              </a:rPr>
              <a:t>compte d’un représentant légal </a:t>
            </a:r>
            <a:r>
              <a:rPr lang="fr-FR" dirty="0">
                <a:solidFill>
                  <a:srgbClr val="000000"/>
                </a:solidFill>
              </a:rPr>
              <a:t>permet de saisir les intentions d’orientation et d’accuser réception de l’avis donné par le conseil de classe </a:t>
            </a:r>
            <a:r>
              <a:rPr lang="fr-FR" dirty="0" smtClean="0">
                <a:solidFill>
                  <a:srgbClr val="000000"/>
                </a:solidFill>
              </a:rPr>
              <a:t>;</a:t>
            </a:r>
          </a:p>
          <a:p>
            <a:pPr defTabSz="1219170"/>
            <a:endParaRPr lang="fr-FR" dirty="0">
              <a:solidFill>
                <a:srgbClr val="000000"/>
              </a:solidFill>
            </a:endParaRPr>
          </a:p>
          <a:p>
            <a:pPr defTabSz="1219170"/>
            <a:r>
              <a:rPr lang="fr-FR" b="1" dirty="0">
                <a:solidFill>
                  <a:srgbClr val="000000"/>
                </a:solidFill>
              </a:rPr>
              <a:t>le compte d’un élève </a:t>
            </a:r>
            <a:r>
              <a:rPr lang="fr-FR" dirty="0">
                <a:solidFill>
                  <a:srgbClr val="000000"/>
                </a:solidFill>
              </a:rPr>
              <a:t>permet uniquement de consulter les saisies effectuées par le représentant légal.</a:t>
            </a:r>
          </a:p>
          <a:p>
            <a:pPr defTabSz="1219170"/>
            <a:endParaRPr lang="fr-FR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694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oneTexte 15"/>
          <p:cNvSpPr txBox="1"/>
          <p:nvPr/>
        </p:nvSpPr>
        <p:spPr>
          <a:xfrm>
            <a:off x="335361" y="4888230"/>
            <a:ext cx="1152164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1219170"/>
            <a:endParaRPr lang="fr-FR" sz="24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2638"/>
          <a:stretch/>
        </p:blipFill>
        <p:spPr>
          <a:xfrm>
            <a:off x="2686484" y="446619"/>
            <a:ext cx="9297698" cy="58211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538067" y="3808521"/>
            <a:ext cx="4886189" cy="1237304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chemeClr val="tx1"/>
                </a:solidFill>
              </a:rPr>
              <a:t>Accès avec </a:t>
            </a:r>
            <a:r>
              <a:rPr lang="fr-FR" b="1" dirty="0">
                <a:solidFill>
                  <a:schemeClr val="tx1"/>
                </a:solidFill>
              </a:rPr>
              <a:t>l’identifiant et le mot de passe de </a:t>
            </a:r>
            <a:r>
              <a:rPr lang="fr-FR" b="1" dirty="0" smtClean="0">
                <a:solidFill>
                  <a:schemeClr val="tx1"/>
                </a:solidFill>
              </a:rPr>
              <a:t>mon compte parent </a:t>
            </a:r>
            <a:r>
              <a:rPr lang="fr-FR" b="1" dirty="0">
                <a:solidFill>
                  <a:schemeClr val="tx1"/>
                </a:solidFill>
              </a:rPr>
              <a:t>transmis par le chef d’établissement</a:t>
            </a:r>
            <a:r>
              <a:rPr lang="fr-FR" sz="1600" b="1" dirty="0">
                <a:solidFill>
                  <a:schemeClr val="tx1"/>
                </a:solidFill>
              </a:rPr>
              <a:t/>
            </a:r>
            <a:br>
              <a:rPr lang="fr-FR" sz="1600" b="1" dirty="0">
                <a:solidFill>
                  <a:schemeClr val="tx1"/>
                </a:solidFill>
              </a:rPr>
            </a:br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971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7731" y="393509"/>
            <a:ext cx="10478962" cy="59158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6827212" y="789709"/>
            <a:ext cx="5109865" cy="1687484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Sur la page d’accueil de Scolarité services je clique sur Orientation à partir de la date indiquée par le chef d’établissement</a:t>
            </a:r>
          </a:p>
        </p:txBody>
      </p:sp>
    </p:spTree>
    <p:extLst>
      <p:ext uri="{BB962C8B-B14F-4D97-AF65-F5344CB8AC3E}">
        <p14:creationId xmlns:p14="http://schemas.microsoft.com/office/powerpoint/2010/main" xmlns="" val="235863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3608"/>
            <a:ext cx="12192000" cy="5514392"/>
          </a:xfrm>
          <a:prstGeom prst="rect">
            <a:avLst/>
          </a:prstGeom>
          <a:solidFill>
            <a:srgbClr val="6A8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2"/>
          <p:cNvSpPr>
            <a:spLocks noGrp="1"/>
          </p:cNvSpPr>
          <p:nvPr>
            <p:ph type="title"/>
          </p:nvPr>
        </p:nvSpPr>
        <p:spPr>
          <a:xfrm>
            <a:off x="479999" y="984000"/>
            <a:ext cx="11232000" cy="5395200"/>
          </a:xfrm>
        </p:spPr>
        <p:txBody>
          <a:bodyPr/>
          <a:lstStyle/>
          <a:p>
            <a:pPr marL="0" indent="0">
              <a:buNone/>
            </a:pPr>
            <a:r>
              <a:rPr lang="fr-FR" i="1" dirty="0" smtClean="0"/>
              <a:t>2. </a:t>
            </a:r>
            <a:r>
              <a:rPr lang="fr-FR" dirty="0" smtClean="0"/>
              <a:t>Saisie </a:t>
            </a:r>
            <a:r>
              <a:rPr lang="fr-FR" dirty="0"/>
              <a:t>des intentions d’orientation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64530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7953" y="67489"/>
            <a:ext cx="9507277" cy="63064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545581" y="3574535"/>
            <a:ext cx="3804745" cy="2131609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Un calendrier et une présentation de chaque phase permet de se repérer </a:t>
            </a:r>
            <a:r>
              <a:rPr lang="fr-FR" b="1" dirty="0" smtClean="0">
                <a:solidFill>
                  <a:schemeClr val="tx1"/>
                </a:solidFill>
              </a:rPr>
              <a:t>dans les différentes </a:t>
            </a:r>
            <a:r>
              <a:rPr lang="fr-FR" b="1" dirty="0">
                <a:solidFill>
                  <a:schemeClr val="tx1"/>
                </a:solidFill>
              </a:rPr>
              <a:t>étapes avant de saisir les intentions d’orientation</a:t>
            </a:r>
          </a:p>
        </p:txBody>
      </p:sp>
    </p:spTree>
    <p:extLst>
      <p:ext uri="{BB962C8B-B14F-4D97-AF65-F5344CB8AC3E}">
        <p14:creationId xmlns:p14="http://schemas.microsoft.com/office/powerpoint/2010/main" xmlns="" val="223270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84"/>
          <a:stretch/>
        </p:blipFill>
        <p:spPr>
          <a:xfrm>
            <a:off x="2720279" y="822243"/>
            <a:ext cx="9225109" cy="52966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274080" y="3320935"/>
            <a:ext cx="4248044" cy="1812799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Le bouton « + Ajouter une intention » ouvre une pop-up qui permet la sélection d’une voie </a:t>
            </a:r>
            <a:r>
              <a:rPr lang="fr-FR" b="1" dirty="0" smtClean="0">
                <a:solidFill>
                  <a:schemeClr val="tx1"/>
                </a:solidFill>
              </a:rPr>
              <a:t>d’orientation, les intentions doivent être validées pour être enregistrées</a:t>
            </a:r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486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04468" y="1354444"/>
            <a:ext cx="5925377" cy="35056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633783" y="2261061"/>
            <a:ext cx="4919119" cy="2148793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La sélection d’une voie se fait dans l’ordre de préférence, il est possible de les modifier jusqu’à la fermeture du service en ligne Orientation à la date indiquée par le chef d’établissement</a:t>
            </a:r>
          </a:p>
        </p:txBody>
      </p:sp>
    </p:spTree>
    <p:extLst>
      <p:ext uri="{BB962C8B-B14F-4D97-AF65-F5344CB8AC3E}">
        <p14:creationId xmlns:p14="http://schemas.microsoft.com/office/powerpoint/2010/main" xmlns="" val="367211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pt_ministeriel_marianne" id="{5F0B8B09-9A99-4083-B883-79F2388C6E1D}" vid="{F8005780-5DEF-4BE0-805B-EA49FB1EABC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229</Words>
  <Application>Microsoft Office PowerPoint</Application>
  <PresentationFormat>Personnalisé</PresentationFormat>
  <Paragraphs>20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MINISTÈRIEL</vt:lpstr>
      <vt:lpstr>Diapositive 1</vt:lpstr>
      <vt:lpstr>Connexion au service en ligne Orientation dans le portail Scolarité Services  compatible avec tous types de supports, tablettes, smartphones, ordinateurs </vt:lpstr>
      <vt:lpstr>Connexion au portail Scolarité services avec mon compte Educonnect </vt:lpstr>
      <vt:lpstr>Diapositive 4</vt:lpstr>
      <vt:lpstr>Diapositive 5</vt:lpstr>
      <vt:lpstr>2. Saisie des intentions d’orientation </vt:lpstr>
      <vt:lpstr>Diapositive 7</vt:lpstr>
      <vt:lpstr>Diapositive 8</vt:lpstr>
      <vt:lpstr>Diapositive 9</vt:lpstr>
      <vt:lpstr>3. Validation des intentions</vt:lpstr>
      <vt:lpstr>Diapositive 11</vt:lpstr>
      <vt:lpstr>Diapositive 12</vt:lpstr>
      <vt:lpstr>4. Consultation et accusé de réception de l’avis provisoire du conseil de classe  </vt:lpstr>
      <vt:lpstr>Diapositive 14</vt:lpstr>
    </vt:vector>
  </TitlesOfParts>
  <Company>Ministere de l'Education Nationale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GERALDINE DEMONT</dc:creator>
  <cp:lastModifiedBy>princ</cp:lastModifiedBy>
  <cp:revision>13</cp:revision>
  <dcterms:created xsi:type="dcterms:W3CDTF">2021-11-29T12:40:15Z</dcterms:created>
  <dcterms:modified xsi:type="dcterms:W3CDTF">2022-01-03T13:57:25Z</dcterms:modified>
</cp:coreProperties>
</file>